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embeddedFontLst>
    <p:embeddedFont>
      <p:font typeface="Libre Baskerville"/>
      <p:regular r:id="rId12"/>
      <p:bold r:id="rId13"/>
      <p:italic r:id="rId14"/>
    </p:embeddedFont>
    <p:embeddedFont>
      <p:font typeface="Gill Sans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hZTdVCA1hcWs0+k2LQ3QTYIqxP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ibreBaskerville-bold.fntdata"/><Relationship Id="rId12" Type="http://schemas.openxmlformats.org/officeDocument/2006/relationships/font" Target="fonts/LibreBaskerville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GillSans-regular.fntdata"/><Relationship Id="rId14" Type="http://schemas.openxmlformats.org/officeDocument/2006/relationships/font" Target="fonts/LibreBaskerville-italic.fntdata"/><Relationship Id="rId17" Type="http://customschemas.google.com/relationships/presentationmetadata" Target="metadata"/><Relationship Id="rId16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8"/>
          <p:cNvSpPr txBox="1"/>
          <p:nvPr>
            <p:ph type="title"/>
          </p:nvPr>
        </p:nvSpPr>
        <p:spPr>
          <a:xfrm>
            <a:off x="1447191" y="804163"/>
            <a:ext cx="9607661" cy="1056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" type="body"/>
          </p:nvPr>
        </p:nvSpPr>
        <p:spPr>
          <a:xfrm>
            <a:off x="1447191" y="2019549"/>
            <a:ext cx="4645152" cy="8019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7" name="Google Shape;17;p8"/>
          <p:cNvSpPr txBox="1"/>
          <p:nvPr>
            <p:ph idx="2" type="body"/>
          </p:nvPr>
        </p:nvSpPr>
        <p:spPr>
          <a:xfrm>
            <a:off x="1447191" y="2824269"/>
            <a:ext cx="4645152" cy="2644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3" type="body"/>
          </p:nvPr>
        </p:nvSpPr>
        <p:spPr>
          <a:xfrm>
            <a:off x="6412362" y="2023003"/>
            <a:ext cx="4645152" cy="8022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9" name="Google Shape;19;p8"/>
          <p:cNvSpPr txBox="1"/>
          <p:nvPr>
            <p:ph idx="4" type="body"/>
          </p:nvPr>
        </p:nvSpPr>
        <p:spPr>
          <a:xfrm>
            <a:off x="6412362" y="2821491"/>
            <a:ext cx="4645152" cy="2637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3" name="Google Shape;23;p8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" type="body"/>
          </p:nvPr>
        </p:nvSpPr>
        <p:spPr>
          <a:xfrm rot="5400000">
            <a:off x="4527910" y="-1060599"/>
            <a:ext cx="3450613" cy="9603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8" name="Google Shape;88;p19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type="title"/>
          </p:nvPr>
        </p:nvSpPr>
        <p:spPr>
          <a:xfrm rot="5400000">
            <a:off x="7917038" y="2321047"/>
            <a:ext cx="4659889" cy="1615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0"/>
          <p:cNvSpPr txBox="1"/>
          <p:nvPr>
            <p:ph idx="1" type="body"/>
          </p:nvPr>
        </p:nvSpPr>
        <p:spPr>
          <a:xfrm rot="5400000">
            <a:off x="3029143" y="-785498"/>
            <a:ext cx="4659889" cy="7828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20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0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5" name="Google Shape;95;p20"/>
          <p:cNvCxnSpPr/>
          <p:nvPr/>
        </p:nvCxnSpPr>
        <p:spPr>
          <a:xfrm>
            <a:off x="9439111" y="798973"/>
            <a:ext cx="0" cy="4659889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1"/>
          <p:cNvSpPr txBox="1"/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1"/>
          <p:cNvSpPr txBox="1"/>
          <p:nvPr>
            <p:ph idx="1" type="body"/>
          </p:nvPr>
        </p:nvSpPr>
        <p:spPr>
          <a:xfrm>
            <a:off x="1447331" y="2010878"/>
            <a:ext cx="4645152" cy="3448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11"/>
          <p:cNvSpPr txBox="1"/>
          <p:nvPr>
            <p:ph idx="2" type="body"/>
          </p:nvPr>
        </p:nvSpPr>
        <p:spPr>
          <a:xfrm>
            <a:off x="6413771" y="2017343"/>
            <a:ext cx="4645152" cy="3441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11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1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1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12" name="Google Shape;112;p11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1"/>
          <p:cNvSpPr txBox="1"/>
          <p:nvPr>
            <p:ph idx="1" type="subTitle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180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16" name="Google Shape;116;p21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1"/>
          <p:cNvSpPr txBox="1"/>
          <p:nvPr>
            <p:ph idx="11" type="ftr"/>
          </p:nvPr>
        </p:nvSpPr>
        <p:spPr>
          <a:xfrm>
            <a:off x="2416500" y="329307"/>
            <a:ext cx="49739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1"/>
          <p:cNvSpPr txBox="1"/>
          <p:nvPr>
            <p:ph idx="12" type="sldNum"/>
          </p:nvPr>
        </p:nvSpPr>
        <p:spPr>
          <a:xfrm>
            <a:off x="1437664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19" name="Google Shape;119;p21"/>
          <p:cNvCxnSpPr/>
          <p:nvPr/>
        </p:nvCxnSpPr>
        <p:spPr>
          <a:xfrm>
            <a:off x="2417780" y="3528542"/>
            <a:ext cx="863707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2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22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2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2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26" name="Google Shape;126;p22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>
          <a:xfrm>
            <a:off x="1454239" y="1756130"/>
            <a:ext cx="8643154" cy="1887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ill San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3"/>
          <p:cNvSpPr txBox="1"/>
          <p:nvPr>
            <p:ph idx="1" type="body"/>
          </p:nvPr>
        </p:nvSpPr>
        <p:spPr>
          <a:xfrm>
            <a:off x="1454239" y="3806195"/>
            <a:ext cx="8630446" cy="1012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30" name="Google Shape;130;p23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3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3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33" name="Google Shape;133;p23"/>
          <p:cNvCxnSpPr/>
          <p:nvPr/>
        </p:nvCxnSpPr>
        <p:spPr>
          <a:xfrm>
            <a:off x="1454239" y="3804985"/>
            <a:ext cx="8630446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/>
          <p:nvPr>
            <p:ph type="title"/>
          </p:nvPr>
        </p:nvSpPr>
        <p:spPr>
          <a:xfrm>
            <a:off x="1447191" y="804163"/>
            <a:ext cx="9607661" cy="1056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4"/>
          <p:cNvSpPr txBox="1"/>
          <p:nvPr>
            <p:ph idx="1" type="body"/>
          </p:nvPr>
        </p:nvSpPr>
        <p:spPr>
          <a:xfrm>
            <a:off x="1447191" y="2019549"/>
            <a:ext cx="4645152" cy="8019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37" name="Google Shape;137;p24"/>
          <p:cNvSpPr txBox="1"/>
          <p:nvPr>
            <p:ph idx="2" type="body"/>
          </p:nvPr>
        </p:nvSpPr>
        <p:spPr>
          <a:xfrm>
            <a:off x="1447191" y="2824269"/>
            <a:ext cx="4645152" cy="2644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38" name="Google Shape;138;p24"/>
          <p:cNvSpPr txBox="1"/>
          <p:nvPr>
            <p:ph idx="3" type="body"/>
          </p:nvPr>
        </p:nvSpPr>
        <p:spPr>
          <a:xfrm>
            <a:off x="6412362" y="2023003"/>
            <a:ext cx="4645152" cy="8022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39" name="Google Shape;139;p24"/>
          <p:cNvSpPr txBox="1"/>
          <p:nvPr>
            <p:ph idx="4" type="body"/>
          </p:nvPr>
        </p:nvSpPr>
        <p:spPr>
          <a:xfrm>
            <a:off x="6412362" y="2821491"/>
            <a:ext cx="4645152" cy="2637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40" name="Google Shape;140;p24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4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4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43" name="Google Shape;143;p24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5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5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5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49" name="Google Shape;149;p25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6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6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/>
          <p:nvPr>
            <p:ph type="title"/>
          </p:nvPr>
        </p:nvSpPr>
        <p:spPr>
          <a:xfrm>
            <a:off x="1444671" y="798973"/>
            <a:ext cx="3273099" cy="22471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27"/>
          <p:cNvSpPr txBox="1"/>
          <p:nvPr>
            <p:ph idx="1" type="body"/>
          </p:nvPr>
        </p:nvSpPr>
        <p:spPr>
          <a:xfrm>
            <a:off x="5043714" y="798974"/>
            <a:ext cx="6012470" cy="4658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57" name="Google Shape;157;p27"/>
          <p:cNvSpPr txBox="1"/>
          <p:nvPr>
            <p:ph idx="2" type="body"/>
          </p:nvPr>
        </p:nvSpPr>
        <p:spPr>
          <a:xfrm>
            <a:off x="1444671" y="3205491"/>
            <a:ext cx="3275013" cy="2248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58" name="Google Shape;158;p27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7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7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61" name="Google Shape;161;p27"/>
          <p:cNvCxnSpPr/>
          <p:nvPr/>
        </p:nvCxnSpPr>
        <p:spPr>
          <a:xfrm>
            <a:off x="1448280" y="3205491"/>
            <a:ext cx="3269490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0" name="Google Shape;30;p9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2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64" name="Google Shape;164;p28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sx="98000" rotWithShape="0" algn="tl" dir="4740000" dist="228600" sy="98000">
                <a:srgbClr val="000000">
                  <a:alpha val="3372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2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cap="flat" cmpd="sng" w="50800">
              <a:solidFill>
                <a:srgbClr val="19191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6" name="Google Shape;166;p28"/>
          <p:cNvSpPr txBox="1"/>
          <p:nvPr>
            <p:ph type="title"/>
          </p:nvPr>
        </p:nvSpPr>
        <p:spPr>
          <a:xfrm>
            <a:off x="1451206" y="1129513"/>
            <a:ext cx="5532328" cy="18305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8"/>
          <p:cNvSpPr/>
          <p:nvPr>
            <p:ph idx="2" type="pic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68" name="Google Shape;168;p28"/>
          <p:cNvSpPr txBox="1"/>
          <p:nvPr>
            <p:ph idx="1" type="body"/>
          </p:nvPr>
        </p:nvSpPr>
        <p:spPr>
          <a:xfrm>
            <a:off x="1450329" y="3145992"/>
            <a:ext cx="5524404" cy="2003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69" name="Google Shape;169;p28"/>
          <p:cNvSpPr txBox="1"/>
          <p:nvPr>
            <p:ph idx="10" type="dt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28"/>
          <p:cNvSpPr txBox="1"/>
          <p:nvPr>
            <p:ph idx="11" type="ftr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28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72" name="Google Shape;172;p28"/>
          <p:cNvCxnSpPr/>
          <p:nvPr/>
        </p:nvCxnSpPr>
        <p:spPr>
          <a:xfrm>
            <a:off x="1447382" y="3143605"/>
            <a:ext cx="5527351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9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29"/>
          <p:cNvSpPr txBox="1"/>
          <p:nvPr>
            <p:ph idx="1" type="body"/>
          </p:nvPr>
        </p:nvSpPr>
        <p:spPr>
          <a:xfrm rot="5400000">
            <a:off x="4527910" y="-1060599"/>
            <a:ext cx="3450613" cy="9603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76" name="Google Shape;176;p29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29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29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79" name="Google Shape;179;p29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0"/>
          <p:cNvSpPr txBox="1"/>
          <p:nvPr>
            <p:ph type="title"/>
          </p:nvPr>
        </p:nvSpPr>
        <p:spPr>
          <a:xfrm rot="5400000">
            <a:off x="7917038" y="2321047"/>
            <a:ext cx="4659889" cy="1615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30"/>
          <p:cNvSpPr txBox="1"/>
          <p:nvPr>
            <p:ph idx="1" type="body"/>
          </p:nvPr>
        </p:nvSpPr>
        <p:spPr>
          <a:xfrm rot="5400000">
            <a:off x="3029143" y="-785498"/>
            <a:ext cx="4659889" cy="7828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83" name="Google Shape;183;p30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30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30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86" name="Google Shape;186;p30"/>
          <p:cNvCxnSpPr/>
          <p:nvPr/>
        </p:nvCxnSpPr>
        <p:spPr>
          <a:xfrm>
            <a:off x="9439111" y="798973"/>
            <a:ext cx="0" cy="4659889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/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" type="body"/>
          </p:nvPr>
        </p:nvSpPr>
        <p:spPr>
          <a:xfrm>
            <a:off x="1447331" y="2010878"/>
            <a:ext cx="4645152" cy="3448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2" type="body"/>
          </p:nvPr>
        </p:nvSpPr>
        <p:spPr>
          <a:xfrm>
            <a:off x="6413771" y="2017343"/>
            <a:ext cx="4645152" cy="3441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8" name="Google Shape;38;p12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3"/>
          <p:cNvSpPr txBox="1"/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" type="subTitle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180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2416500" y="329307"/>
            <a:ext cx="49739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1437664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5" name="Google Shape;45;p13"/>
          <p:cNvCxnSpPr/>
          <p:nvPr/>
        </p:nvCxnSpPr>
        <p:spPr>
          <a:xfrm>
            <a:off x="2417780" y="3528542"/>
            <a:ext cx="863707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/>
          <p:nvPr>
            <p:ph type="title"/>
          </p:nvPr>
        </p:nvSpPr>
        <p:spPr>
          <a:xfrm>
            <a:off x="1454239" y="1756130"/>
            <a:ext cx="8643154" cy="1887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ill San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" type="body"/>
          </p:nvPr>
        </p:nvSpPr>
        <p:spPr>
          <a:xfrm>
            <a:off x="1454239" y="3806195"/>
            <a:ext cx="8630446" cy="1012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9" name="Google Shape;49;p14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2" name="Google Shape;52;p14"/>
          <p:cNvCxnSpPr/>
          <p:nvPr/>
        </p:nvCxnSpPr>
        <p:spPr>
          <a:xfrm>
            <a:off x="1454239" y="3804985"/>
            <a:ext cx="8630446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8" name="Google Shape;58;p15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6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6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/>
          <p:nvPr>
            <p:ph type="title"/>
          </p:nvPr>
        </p:nvSpPr>
        <p:spPr>
          <a:xfrm>
            <a:off x="1444671" y="798973"/>
            <a:ext cx="3273099" cy="22471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7"/>
          <p:cNvSpPr txBox="1"/>
          <p:nvPr>
            <p:ph idx="1" type="body"/>
          </p:nvPr>
        </p:nvSpPr>
        <p:spPr>
          <a:xfrm>
            <a:off x="5043714" y="798974"/>
            <a:ext cx="6012470" cy="4658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2" type="body"/>
          </p:nvPr>
        </p:nvSpPr>
        <p:spPr>
          <a:xfrm>
            <a:off x="1444671" y="3205491"/>
            <a:ext cx="3275013" cy="2248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17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7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0" name="Google Shape;70;p17"/>
          <p:cNvCxnSpPr/>
          <p:nvPr/>
        </p:nvCxnSpPr>
        <p:spPr>
          <a:xfrm>
            <a:off x="1448280" y="3205491"/>
            <a:ext cx="3269490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73" name="Google Shape;73;p18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sx="98000" rotWithShape="0" algn="tl" dir="4740000" dist="228600" sy="98000">
                <a:srgbClr val="000000">
                  <a:alpha val="3372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cap="flat" cmpd="sng" w="50800">
              <a:solidFill>
                <a:srgbClr val="19191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" name="Google Shape;75;p18"/>
          <p:cNvSpPr txBox="1"/>
          <p:nvPr>
            <p:ph type="title"/>
          </p:nvPr>
        </p:nvSpPr>
        <p:spPr>
          <a:xfrm>
            <a:off x="1451206" y="1129513"/>
            <a:ext cx="5532328" cy="18305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/>
          <p:nvPr>
            <p:ph idx="2" type="pic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77" name="Google Shape;77;p18"/>
          <p:cNvSpPr txBox="1"/>
          <p:nvPr>
            <p:ph idx="1" type="body"/>
          </p:nvPr>
        </p:nvSpPr>
        <p:spPr>
          <a:xfrm>
            <a:off x="1450329" y="3145992"/>
            <a:ext cx="5524404" cy="2003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8" name="Google Shape;78;p18"/>
          <p:cNvSpPr txBox="1"/>
          <p:nvPr>
            <p:ph idx="10" type="dt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1" type="ftr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1" name="Google Shape;81;p18"/>
          <p:cNvCxnSpPr/>
          <p:nvPr/>
        </p:nvCxnSpPr>
        <p:spPr>
          <a:xfrm>
            <a:off x="1447382" y="3143605"/>
            <a:ext cx="5527351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5F7FA"/>
            </a:gs>
            <a:gs pos="74000">
              <a:srgbClr val="B2BDD6"/>
            </a:gs>
            <a:gs pos="83000">
              <a:srgbClr val="B2BDD6"/>
            </a:gs>
            <a:gs pos="100000">
              <a:srgbClr val="CCD3E3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" name="Google Shape;7;p7"/>
          <p:cNvPicPr preferRelativeResize="0"/>
          <p:nvPr/>
        </p:nvPicPr>
        <p:blipFill rotWithShape="1">
          <a:blip r:embed="rId1">
            <a:alphaModFix/>
          </a:blip>
          <a:srcRect b="-1538" l="0" r="0" t="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7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7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3" name="Google Shape;13;p7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000001">
                <a:alpha val="200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>
    <p:randomBar dir="vert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0"/>
          <p:cNvPicPr preferRelativeResize="0"/>
          <p:nvPr/>
        </p:nvPicPr>
        <p:blipFill rotWithShape="1">
          <a:blip r:embed="rId1">
            <a:alphaModFix/>
          </a:blip>
          <a:srcRect b="-1538" l="0" r="0" t="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0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0" name="Google Shape;100;p10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1" name="Google Shape;101;p10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2" name="Google Shape;102;p10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3" name="Google Shape;103;p10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28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sz="28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sz="28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sz="28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sz="28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sz="28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sz="28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sz="28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sz="28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04" name="Google Shape;104;p10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000001">
                <a:alpha val="200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ransition spd="slow">
    <p:randomBar dir="vert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10.png"/><Relationship Id="rId6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hyperlink" Target="https://www.rcboe.org/Domain/16265" TargetMode="External"/><Relationship Id="rId6" Type="http://schemas.openxmlformats.org/officeDocument/2006/relationships/hyperlink" Target="https://rcboe.instructuremedia.com/embed/048204ea-777e-4c04-9fc0-357111372c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"/>
          <p:cNvSpPr txBox="1"/>
          <p:nvPr>
            <p:ph type="title"/>
          </p:nvPr>
        </p:nvSpPr>
        <p:spPr>
          <a:xfrm>
            <a:off x="1662545" y="804163"/>
            <a:ext cx="9392307" cy="1073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00000"/>
              <a:buFont typeface="Gentium Basic"/>
              <a:buNone/>
            </a:pPr>
            <a:r>
              <a:rPr lang="en-US">
                <a:solidFill>
                  <a:srgbClr val="0070C0"/>
                </a:solidFill>
                <a:latin typeface="Gentium Basic"/>
                <a:ea typeface="Gentium Basic"/>
                <a:cs typeface="Gentium Basic"/>
                <a:sym typeface="Gentium Basic"/>
              </a:rPr>
              <a:t>MRS. GAYNELLE DICKS</a:t>
            </a:r>
            <a:br>
              <a:rPr lang="en-US">
                <a:solidFill>
                  <a:srgbClr val="0070C0"/>
                </a:solidFill>
                <a:latin typeface="Gentium Basic"/>
                <a:ea typeface="Gentium Basic"/>
                <a:cs typeface="Gentium Basic"/>
                <a:sym typeface="Gentium Basic"/>
              </a:rPr>
            </a:br>
            <a:r>
              <a:rPr lang="en-US">
                <a:solidFill>
                  <a:srgbClr val="0070C0"/>
                </a:solidFill>
                <a:latin typeface="Gentium Basic"/>
                <a:ea typeface="Gentium Basic"/>
                <a:cs typeface="Gentium Basic"/>
                <a:sym typeface="Gentium Basic"/>
              </a:rPr>
              <a:t>8</a:t>
            </a:r>
            <a:r>
              <a:rPr baseline="30000" lang="en-US">
                <a:solidFill>
                  <a:srgbClr val="0070C0"/>
                </a:solidFill>
                <a:latin typeface="Gentium Basic"/>
                <a:ea typeface="Gentium Basic"/>
                <a:cs typeface="Gentium Basic"/>
                <a:sym typeface="Gentium Basic"/>
              </a:rPr>
              <a:t>TH</a:t>
            </a:r>
            <a:r>
              <a:rPr lang="en-US">
                <a:solidFill>
                  <a:srgbClr val="0070C0"/>
                </a:solidFill>
                <a:latin typeface="Gentium Basic"/>
                <a:ea typeface="Gentium Basic"/>
                <a:cs typeface="Gentium Basic"/>
                <a:sym typeface="Gentium Basic"/>
              </a:rPr>
              <a:t> Grade Language Arts and Social Studies</a:t>
            </a:r>
            <a:br>
              <a:rPr lang="en-US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ill Sans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ill Sans"/>
              <a:buNone/>
            </a:pPr>
            <a:r>
              <a:t/>
            </a:r>
            <a:endParaRPr/>
          </a:p>
        </p:txBody>
      </p:sp>
      <p:sp>
        <p:nvSpPr>
          <p:cNvPr id="192" name="Google Shape;192;p1"/>
          <p:cNvSpPr txBox="1"/>
          <p:nvPr>
            <p:ph idx="4" type="body"/>
          </p:nvPr>
        </p:nvSpPr>
        <p:spPr>
          <a:xfrm>
            <a:off x="6459254" y="2821491"/>
            <a:ext cx="4645152" cy="2637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01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93" name="Google Shape;193;p1"/>
          <p:cNvSpPr txBox="1"/>
          <p:nvPr/>
        </p:nvSpPr>
        <p:spPr>
          <a:xfrm>
            <a:off x="1087588" y="5063418"/>
            <a:ext cx="307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Welcome to 202</a:t>
            </a: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2</a:t>
            </a: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202</a:t>
            </a: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3</a:t>
            </a: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school year   </a:t>
            </a:r>
            <a:endParaRPr/>
          </a:p>
        </p:txBody>
      </p:sp>
      <p:pic>
        <p:nvPicPr>
          <p:cNvPr descr="Male profile with solid fill" id="194" name="Google Shape;19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88569" y="4193019"/>
            <a:ext cx="2670716" cy="1123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A" id="195" name="Google Shape;19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23385" y="2447622"/>
            <a:ext cx="2049107" cy="3011240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1"/>
          <p:cNvSpPr/>
          <p:nvPr/>
        </p:nvSpPr>
        <p:spPr>
          <a:xfrm>
            <a:off x="4287150" y="4416993"/>
            <a:ext cx="3617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https://www.rcboe.org/Domain/2829</a:t>
            </a:r>
            <a:endParaRPr/>
          </a:p>
        </p:txBody>
      </p:sp>
      <p:pic>
        <p:nvPicPr>
          <p:cNvPr descr="Teacher Clipart Transparent Background - Png Download (640x480), Png Download" id="197" name="Google Shape;19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87594" y="2576679"/>
            <a:ext cx="3471691" cy="161633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1"/>
          <p:cNvSpPr/>
          <p:nvPr/>
        </p:nvSpPr>
        <p:spPr>
          <a:xfrm flipH="1" rot="-5725">
            <a:off x="1645392" y="4516742"/>
            <a:ext cx="1621202" cy="35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88850" lIns="91425" spcFirstLastPara="1" rIns="91425" wrap="square" tIns="88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C6C6C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6C6C6C"/>
                </a:solidFill>
                <a:latin typeface="Arial"/>
                <a:ea typeface="Arial"/>
                <a:cs typeface="Arial"/>
                <a:sym typeface="Arial"/>
              </a:rPr>
              <a:t>Teacher 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9" name="Google Shape;199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85175" y="2447626"/>
            <a:ext cx="2894100" cy="1745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"/>
          <p:cNvSpPr txBox="1"/>
          <p:nvPr/>
        </p:nvSpPr>
        <p:spPr>
          <a:xfrm>
            <a:off x="472050" y="-208032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advTm="4372" spd="slow" p14:dur="800">
    <p:circl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entium Basic"/>
              <a:buNone/>
            </a:pPr>
            <a:r>
              <a:rPr lang="en-US" sz="4000">
                <a:latin typeface="Gentium Basic"/>
                <a:ea typeface="Gentium Basic"/>
                <a:cs typeface="Gentium Basic"/>
                <a:sym typeface="Gentium Basic"/>
              </a:rPr>
              <a:t>MY CONTACT INFORMATION </a:t>
            </a:r>
            <a:endParaRPr/>
          </a:p>
        </p:txBody>
      </p:sp>
      <p:pic>
        <p:nvPicPr>
          <p:cNvPr descr="A close up of a sign&#10;&#10;Description automatically generated" id="206" name="Google Shape;20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780000">
            <a:off x="1245079" y="2179537"/>
            <a:ext cx="3447689" cy="2728965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2"/>
          <p:cNvSpPr txBox="1"/>
          <p:nvPr>
            <p:ph idx="1" type="body"/>
          </p:nvPr>
        </p:nvSpPr>
        <p:spPr>
          <a:xfrm>
            <a:off x="5405352" y="2015732"/>
            <a:ext cx="5649502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/>
          </a:bodyPr>
          <a:lstStyle/>
          <a:p>
            <a:pPr indent="-213359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3200"/>
              <a:t>Email dicksga@richmond.k12.ga.us</a:t>
            </a:r>
            <a:endParaRPr/>
          </a:p>
          <a:p>
            <a:pPr indent="-213359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3200"/>
              <a:t>Remind Text 81010 @</a:t>
            </a:r>
            <a:r>
              <a:rPr lang="en-US" sz="3200"/>
              <a:t>gdc88k</a:t>
            </a:r>
            <a:endParaRPr sz="3200"/>
          </a:p>
          <a:p>
            <a:pPr indent="-213359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3200"/>
              <a:t>https://www.rcboe.org/Domain/2829</a:t>
            </a:r>
            <a:endParaRPr/>
          </a:p>
          <a:p>
            <a:pPr indent="-213359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3200"/>
              <a:t>School Number 706-737-7288</a:t>
            </a:r>
            <a:endParaRPr/>
          </a:p>
          <a:p>
            <a:pPr indent="-11112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advTm="6878" spd="slow" p14:dur="3900">
        <p14:glitter dir="l" pattern="hexagon"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"/>
          <p:cNvSpPr txBox="1"/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ibre Baskerville"/>
              <a:buNone/>
            </a:pPr>
            <a:r>
              <a:rPr b="1" lang="en-US" sz="3300">
                <a:latin typeface="Libre Baskerville"/>
                <a:ea typeface="Libre Baskerville"/>
                <a:cs typeface="Libre Baskerville"/>
                <a:sym typeface="Libre Baskerville"/>
              </a:rPr>
              <a:t>G. DI</a:t>
            </a:r>
            <a:r>
              <a:rPr b="1" lang="en-US" sz="3222">
                <a:latin typeface="Libre Baskerville"/>
                <a:ea typeface="Libre Baskerville"/>
                <a:cs typeface="Libre Baskerville"/>
                <a:sym typeface="Libre Baskerville"/>
              </a:rPr>
              <a:t>CKS’S DAILY SC</a:t>
            </a:r>
            <a:r>
              <a:rPr b="1" lang="en-US" sz="3300">
                <a:latin typeface="Libre Baskerville"/>
                <a:ea typeface="Libre Baskerville"/>
                <a:cs typeface="Libre Baskerville"/>
                <a:sym typeface="Libre Baskerville"/>
              </a:rPr>
              <a:t>HEDULE</a:t>
            </a:r>
            <a:endParaRPr sz="3300"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13" name="Google Shape;213;p3"/>
          <p:cNvSpPr txBox="1"/>
          <p:nvPr>
            <p:ph idx="1" type="body"/>
          </p:nvPr>
        </p:nvSpPr>
        <p:spPr>
          <a:xfrm rot="-960000">
            <a:off x="1365888" y="2160791"/>
            <a:ext cx="3185197" cy="3018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01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1"/>
          </a:p>
          <a:p>
            <a:pPr indent="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 sz="3600"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 sz="36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14" name="Google Shape;214;p3"/>
          <p:cNvSpPr txBox="1"/>
          <p:nvPr>
            <p:ph idx="2" type="body"/>
          </p:nvPr>
        </p:nvSpPr>
        <p:spPr>
          <a:xfrm>
            <a:off x="5359780" y="2059951"/>
            <a:ext cx="5138425" cy="37444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8:50</a:t>
            </a:r>
            <a:r>
              <a:rPr lang="en-US" sz="2400"/>
              <a:t>-9:20 8th grade HR  Rm 214</a:t>
            </a:r>
            <a:endParaRPr sz="2400"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9:20-9:50 8</a:t>
            </a:r>
            <a:r>
              <a:rPr baseline="30000" lang="en-US" sz="2400"/>
              <a:t>th</a:t>
            </a:r>
            <a:r>
              <a:rPr lang="en-US" sz="2400"/>
              <a:t> ELT Rm 214</a:t>
            </a:r>
            <a:endParaRPr sz="2400"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9:50-10:45 8th grade LA Baldowski</a:t>
            </a:r>
            <a:endParaRPr sz="2400"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10:45-12:10 Lunch,GA Studies Rm214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12:10-1:05 8</a:t>
            </a:r>
            <a:r>
              <a:rPr baseline="30000" lang="en-US" sz="2400"/>
              <a:t>th</a:t>
            </a:r>
            <a:r>
              <a:rPr lang="en-US" sz="2400"/>
              <a:t> grade Math King </a:t>
            </a:r>
            <a:endParaRPr sz="2400"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1:05-2:30 8</a:t>
            </a:r>
            <a:r>
              <a:rPr baseline="30000" lang="en-US" sz="2400"/>
              <a:t>th</a:t>
            </a:r>
            <a:r>
              <a:rPr lang="en-US" sz="2400"/>
              <a:t> grade LA Rm 214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2:35-4:05 Planning/PL/Conferences</a:t>
            </a:r>
            <a:endParaRPr sz="2400"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descr="List" id="215" name="Google Shape;21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900000">
            <a:off x="1095082" y="2067943"/>
            <a:ext cx="3502323" cy="3646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Baskerville"/>
              <a:buNone/>
            </a:pPr>
            <a:r>
              <a:rPr lang="en-US">
                <a:latin typeface="Libre Baskerville"/>
                <a:ea typeface="Libre Baskerville"/>
                <a:cs typeface="Libre Baskerville"/>
                <a:sym typeface="Libre Baskerville"/>
              </a:rPr>
              <a:t>CHECKOUT MY WEBSITE TO VIEW THE FOLLOWING INFORMATION</a:t>
            </a:r>
            <a:endParaRPr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21" name="Google Shape;221;p4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>
                <a:latin typeface="Libre Baskerville"/>
                <a:ea typeface="Libre Baskerville"/>
                <a:cs typeface="Libre Baskerville"/>
                <a:sym typeface="Libre Baskerville"/>
              </a:rPr>
              <a:t>Week At A Glance (WAG)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>
                <a:latin typeface="Libre Baskerville"/>
                <a:ea typeface="Libre Baskerville"/>
                <a:cs typeface="Libre Baskerville"/>
                <a:sym typeface="Libre Baskerville"/>
              </a:rPr>
              <a:t>Class Syllabus/Supply List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>
                <a:latin typeface="Libre Baskerville"/>
                <a:ea typeface="Libre Baskerville"/>
                <a:cs typeface="Libre Baskerville"/>
                <a:sym typeface="Libre Baskerville"/>
              </a:rPr>
              <a:t>Resources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>
                <a:latin typeface="Libre Baskerville"/>
                <a:ea typeface="Libre Baskerville"/>
                <a:cs typeface="Libre Baskerville"/>
                <a:sym typeface="Libre Baskerville"/>
              </a:rPr>
              <a:t>Additional Information</a:t>
            </a:r>
            <a:endParaRPr/>
          </a:p>
          <a:p>
            <a:pPr indent="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 sz="3600"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  <p:transition advTm="5484" spd="slow">
    <p:wipe dir="l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5"/>
          <p:cNvSpPr txBox="1"/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ARRIVAL AND DISMISSAL </a:t>
            </a:r>
            <a:endParaRPr/>
          </a:p>
        </p:txBody>
      </p:sp>
      <p:sp>
        <p:nvSpPr>
          <p:cNvPr id="227" name="Google Shape;227;p5"/>
          <p:cNvSpPr txBox="1"/>
          <p:nvPr>
            <p:ph idx="1" type="body"/>
          </p:nvPr>
        </p:nvSpPr>
        <p:spPr>
          <a:xfrm>
            <a:off x="1447331" y="2020170"/>
            <a:ext cx="4803127" cy="3690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i="1" lang="en-US">
                <a:latin typeface="FrankRuehl"/>
                <a:ea typeface="FrankRuehl"/>
                <a:cs typeface="FrankRuehl"/>
                <a:sym typeface="FrankRuehl"/>
              </a:rPr>
              <a:t>Morning Arrival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Drop off your child on Dragons Way behind the school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Morning Drop off time for car riders 8:50 A.M.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Early drop off students are unsupervised. Please remain with your child until 8:50 A.M. when teachers report for duty.  </a:t>
            </a:r>
            <a:endParaRPr/>
          </a:p>
        </p:txBody>
      </p:sp>
      <p:sp>
        <p:nvSpPr>
          <p:cNvPr id="228" name="Google Shape;228;p5"/>
          <p:cNvSpPr txBox="1"/>
          <p:nvPr>
            <p:ph idx="2" type="body"/>
          </p:nvPr>
        </p:nvSpPr>
        <p:spPr>
          <a:xfrm>
            <a:off x="6097820" y="2017343"/>
            <a:ext cx="5444322" cy="3441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i="1" lang="en-US">
                <a:latin typeface="FrankRuehl"/>
                <a:ea typeface="FrankRuehl"/>
                <a:cs typeface="FrankRuehl"/>
                <a:sym typeface="FrankRuehl"/>
              </a:rPr>
              <a:t>Afternoon  Dismissal 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Bus riders will report to bus loading zone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Walkers are dismissed from the bus loading zone where the crossing guard is located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Car Riders pick up time 4:00-4:05 p.m.</a:t>
            </a:r>
            <a:endParaRPr/>
          </a:p>
        </p:txBody>
      </p:sp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6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RCSS LEARNING PLATFORM AND CANVAS </a:t>
            </a:r>
            <a:endParaRPr/>
          </a:p>
        </p:txBody>
      </p:sp>
      <p:pic>
        <p:nvPicPr>
          <p:cNvPr descr="A screenshot of a cell phone&#10;&#10;Description automatically generated" id="234" name="Google Shape;234;p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7636" y="2203553"/>
            <a:ext cx="1861969" cy="188353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device&#10;&#10;Description automatically generated" id="235" name="Google Shape;235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84194" y="2172576"/>
            <a:ext cx="1768981" cy="1890394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6"/>
          <p:cNvSpPr txBox="1"/>
          <p:nvPr/>
        </p:nvSpPr>
        <p:spPr>
          <a:xfrm>
            <a:off x="3796144" y="4562990"/>
            <a:ext cx="3371011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Click link to watch Tutorial Video 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https://www.rcboe.org/Domain/16265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7" name="Google Shape;237;p6"/>
          <p:cNvSpPr txBox="1"/>
          <p:nvPr/>
        </p:nvSpPr>
        <p:spPr>
          <a:xfrm>
            <a:off x="693693" y="4535696"/>
            <a:ext cx="320327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Your child will login through Launch Pad to access RCBOE Canvas.</a:t>
            </a:r>
            <a:endParaRPr/>
          </a:p>
        </p:txBody>
      </p:sp>
      <p:sp>
        <p:nvSpPr>
          <p:cNvPr id="238" name="Google Shape;238;p6"/>
          <p:cNvSpPr txBox="1"/>
          <p:nvPr/>
        </p:nvSpPr>
        <p:spPr>
          <a:xfrm>
            <a:off x="7062047" y="1975532"/>
            <a:ext cx="469669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New to the Richmond County</a:t>
            </a:r>
            <a:r>
              <a:rPr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Go to rcboe.org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Click Student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Click Launch Pad</a:t>
            </a:r>
            <a:endParaRPr/>
          </a:p>
        </p:txBody>
      </p:sp>
      <p:sp>
        <p:nvSpPr>
          <p:cNvPr id="239" name="Google Shape;239;p6"/>
          <p:cNvSpPr txBox="1"/>
          <p:nvPr/>
        </p:nvSpPr>
        <p:spPr>
          <a:xfrm>
            <a:off x="7215645" y="3824326"/>
            <a:ext cx="4543093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Watch logging into Canvas as a student.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https://rcboe.instructuremedia.com/embed/048204ea-777e-4c04-9fc0-357111372c96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0" name="Google Shape;240;p6"/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Click to add text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2020-08-03T17:10:01Z</dcterms:created>
  <dc:creator>Arnold, Latasha</dc:creator>
</cp:coreProperties>
</file>