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Libre Baskerville"/>
      <p:regular r:id="rId12"/>
      <p:bold r:id="rId13"/>
      <p:italic r:id="rId14"/>
    </p:embeddedFont>
    <p:embeddedFont>
      <p:font typeface="Gill Sans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ZTdVCA1hcWs0+k2LQ3QTYIqxP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ibreBaskerville-bold.fntdata"/><Relationship Id="rId12" Type="http://schemas.openxmlformats.org/officeDocument/2006/relationships/font" Target="fonts/LibreBaskervill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GillSans-regular.fntdata"/><Relationship Id="rId14" Type="http://schemas.openxmlformats.org/officeDocument/2006/relationships/font" Target="fonts/LibreBaskerville-italic.fntdata"/><Relationship Id="rId17" Type="http://customschemas.google.com/relationships/presentationmetadata" Target="metadata"/><Relationship Id="rId16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8"/>
          <p:cNvSpPr txBox="1"/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" type="body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7" name="Google Shape;17;p8"/>
          <p:cNvSpPr txBox="1"/>
          <p:nvPr>
            <p:ph idx="2" type="body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3" type="body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9" name="Google Shape;19;p8"/>
          <p:cNvSpPr txBox="1"/>
          <p:nvPr>
            <p:ph idx="4" type="body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" type="body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8" name="Google Shape;88;p1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" type="body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5" name="Google Shape;95;p20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" type="body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11"/>
          <p:cNvSpPr txBox="1"/>
          <p:nvPr>
            <p:ph idx="2" type="body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11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1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2" name="Google Shape;112;p1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16" name="Google Shape;116;p21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1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9" name="Google Shape;119;p21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22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2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26" name="Google Shape;126;p2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0" name="Google Shape;130;p2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3" name="Google Shape;133;p23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1" type="body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37" name="Google Shape;137;p24"/>
          <p:cNvSpPr txBox="1"/>
          <p:nvPr>
            <p:ph idx="2" type="body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24"/>
          <p:cNvSpPr txBox="1"/>
          <p:nvPr>
            <p:ph idx="3" type="body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39" name="Google Shape;139;p24"/>
          <p:cNvSpPr txBox="1"/>
          <p:nvPr>
            <p:ph idx="4" type="body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3" name="Google Shape;143;p24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9" name="Google Shape;149;p2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7"/>
          <p:cNvSpPr txBox="1"/>
          <p:nvPr>
            <p:ph idx="1" type="body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2" type="body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58" name="Google Shape;158;p2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61" name="Google Shape;161;p27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0" name="Google Shape;30;p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2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64" name="Google Shape;164;p2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6" name="Google Shape;166;p28"/>
          <p:cNvSpPr txBox="1"/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8" name="Google Shape;168;p28"/>
          <p:cNvSpPr txBox="1"/>
          <p:nvPr>
            <p:ph idx="1" type="body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69" name="Google Shape;169;p28"/>
          <p:cNvSpPr txBox="1"/>
          <p:nvPr>
            <p:ph idx="10" type="dt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8"/>
          <p:cNvSpPr txBox="1"/>
          <p:nvPr>
            <p:ph idx="11" type="ftr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2" name="Google Shape;172;p28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9"/>
          <p:cNvSpPr txBox="1"/>
          <p:nvPr>
            <p:ph idx="1" type="body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76" name="Google Shape;176;p2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9" name="Google Shape;179;p2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0"/>
          <p:cNvSpPr txBox="1"/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0"/>
          <p:cNvSpPr txBox="1"/>
          <p:nvPr>
            <p:ph idx="1" type="body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3" name="Google Shape;183;p30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30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3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86" name="Google Shape;186;p30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8" name="Google Shape;38;p1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5" name="Google Shape;45;p13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14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" name="Google Shape;58;p1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" type="body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2" type="body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17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1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Google Shape;75;p18"/>
          <p:cNvSpPr txBox="1"/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7" name="Google Shape;77;p18"/>
          <p:cNvSpPr txBox="1"/>
          <p:nvPr>
            <p:ph idx="1" type="body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8" name="Google Shape;78;p18"/>
          <p:cNvSpPr txBox="1"/>
          <p:nvPr>
            <p:ph idx="10" type="dt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1" type="ftr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1" name="Google Shape;81;p18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5F7FA"/>
            </a:gs>
            <a:gs pos="74000">
              <a:srgbClr val="B2BDD6"/>
            </a:gs>
            <a:gs pos="83000">
              <a:srgbClr val="B2BDD6"/>
            </a:gs>
            <a:gs pos="100000">
              <a:srgbClr val="CCD3E3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" name="Google Shape;7;p7"/>
          <p:cNvPicPr preferRelativeResize="0"/>
          <p:nvPr/>
        </p:nvPicPr>
        <p:blipFill rotWithShape="1">
          <a:blip r:embed="rId1">
            <a:alphaModFix/>
          </a:blip>
          <a:srcRect b="-1538" l="0" r="0" t="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7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7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7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randomBar dir="vert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0"/>
          <p:cNvPicPr preferRelativeResize="0"/>
          <p:nvPr/>
        </p:nvPicPr>
        <p:blipFill rotWithShape="1">
          <a:blip r:embed="rId1">
            <a:alphaModFix/>
          </a:blip>
          <a:srcRect b="-1538" l="0" r="0" t="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0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0" name="Google Shape;100;p10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1" name="Google Shape;101;p10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2" name="Google Shape;102;p10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3" name="Google Shape;103;p1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4" name="Google Shape;104;p10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spd="slow">
    <p:randomBar dir="vert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hyperlink" Target="https://www.rcboe.org/Domain/16265" TargetMode="External"/><Relationship Id="rId6" Type="http://schemas.openxmlformats.org/officeDocument/2006/relationships/hyperlink" Target="https://rcboe.instructuremedia.com/embed/048204ea-777e-4c04-9fc0-357111372c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"/>
          <p:cNvSpPr txBox="1"/>
          <p:nvPr>
            <p:ph type="title"/>
          </p:nvPr>
        </p:nvSpPr>
        <p:spPr>
          <a:xfrm>
            <a:off x="1662545" y="804163"/>
            <a:ext cx="9392307" cy="107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Gentium Basic"/>
              <a:buNone/>
            </a:pPr>
            <a:r>
              <a:rPr lang="en-US">
                <a:solidFill>
                  <a:srgbClr val="0070C0"/>
                </a:solidFill>
                <a:latin typeface="Gentium Basic"/>
                <a:ea typeface="Gentium Basic"/>
                <a:cs typeface="Gentium Basic"/>
                <a:sym typeface="Gentium Basic"/>
              </a:rPr>
              <a:t>MRS. GAYNELLE DICKS</a:t>
            </a:r>
            <a:br>
              <a:rPr lang="en-US">
                <a:solidFill>
                  <a:srgbClr val="0070C0"/>
                </a:solidFill>
                <a:latin typeface="Gentium Basic"/>
                <a:ea typeface="Gentium Basic"/>
                <a:cs typeface="Gentium Basic"/>
                <a:sym typeface="Gentium Basic"/>
              </a:rPr>
            </a:br>
            <a:r>
              <a:rPr lang="en-US">
                <a:solidFill>
                  <a:srgbClr val="0070C0"/>
                </a:solidFill>
                <a:latin typeface="Gentium Basic"/>
                <a:ea typeface="Gentium Basic"/>
                <a:cs typeface="Gentium Basic"/>
                <a:sym typeface="Gentium Basic"/>
              </a:rPr>
              <a:t>8</a:t>
            </a:r>
            <a:r>
              <a:rPr baseline="30000" lang="en-US">
                <a:solidFill>
                  <a:srgbClr val="0070C0"/>
                </a:solidFill>
                <a:latin typeface="Gentium Basic"/>
                <a:ea typeface="Gentium Basic"/>
                <a:cs typeface="Gentium Basic"/>
                <a:sym typeface="Gentium Basic"/>
              </a:rPr>
              <a:t>TH</a:t>
            </a:r>
            <a:r>
              <a:rPr lang="en-US">
                <a:solidFill>
                  <a:srgbClr val="0070C0"/>
                </a:solidFill>
                <a:latin typeface="Gentium Basic"/>
                <a:ea typeface="Gentium Basic"/>
                <a:cs typeface="Gentium Basic"/>
                <a:sym typeface="Gentium Basic"/>
              </a:rPr>
              <a:t> Grade Language Arts and Social Studies</a:t>
            </a:r>
            <a:br>
              <a:rPr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92" name="Google Shape;192;p1"/>
          <p:cNvSpPr txBox="1"/>
          <p:nvPr>
            <p:ph idx="4" type="body"/>
          </p:nvPr>
        </p:nvSpPr>
        <p:spPr>
          <a:xfrm>
            <a:off x="6459254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1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93" name="Google Shape;193;p1"/>
          <p:cNvSpPr txBox="1"/>
          <p:nvPr/>
        </p:nvSpPr>
        <p:spPr>
          <a:xfrm>
            <a:off x="1087588" y="5063418"/>
            <a:ext cx="3073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Welcome to 202</a:t>
            </a: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202</a:t>
            </a: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</a:t>
            </a: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school year   </a:t>
            </a:r>
            <a:endParaRPr/>
          </a:p>
        </p:txBody>
      </p:sp>
      <p:pic>
        <p:nvPicPr>
          <p:cNvPr descr="Male profile with solid fill" id="194" name="Google Shape;1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88569" y="4193019"/>
            <a:ext cx="2670716" cy="1123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A" id="195" name="Google Shape;19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23385" y="2447622"/>
            <a:ext cx="2049107" cy="301124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"/>
          <p:cNvSpPr/>
          <p:nvPr/>
        </p:nvSpPr>
        <p:spPr>
          <a:xfrm>
            <a:off x="4287150" y="4416993"/>
            <a:ext cx="3617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https://www.rcboe.org/Domain/2829</a:t>
            </a:r>
            <a:endParaRPr/>
          </a:p>
        </p:txBody>
      </p:sp>
      <p:pic>
        <p:nvPicPr>
          <p:cNvPr descr="Teacher Clipart Transparent Background - Png Download (640x480), Png Download" id="197" name="Google Shape;19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87594" y="2576679"/>
            <a:ext cx="3471691" cy="16163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1"/>
          <p:cNvSpPr/>
          <p:nvPr/>
        </p:nvSpPr>
        <p:spPr>
          <a:xfrm flipH="1" rot="-5725">
            <a:off x="1645392" y="4516742"/>
            <a:ext cx="1621202" cy="35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88850" lIns="91425" spcFirstLastPara="1" rIns="91425" wrap="square" tIns="88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C6C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6C6C6C"/>
                </a:solidFill>
                <a:latin typeface="Arial"/>
                <a:ea typeface="Arial"/>
                <a:cs typeface="Arial"/>
                <a:sym typeface="Arial"/>
              </a:rPr>
              <a:t>Teacher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9" name="Google Shape;19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85175" y="2447626"/>
            <a:ext cx="2894100" cy="1745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"/>
          <p:cNvSpPr txBox="1"/>
          <p:nvPr/>
        </p:nvSpPr>
        <p:spPr>
          <a:xfrm>
            <a:off x="472050" y="-20803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advTm="4372" spd="slow" p14:dur="800">
    <p:circl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ntium Basic"/>
              <a:buNone/>
            </a:pPr>
            <a:r>
              <a:rPr lang="en-US" sz="4000">
                <a:latin typeface="Gentium Basic"/>
                <a:ea typeface="Gentium Basic"/>
                <a:cs typeface="Gentium Basic"/>
                <a:sym typeface="Gentium Basic"/>
              </a:rPr>
              <a:t>MY CONTACT INFORMATION </a:t>
            </a:r>
            <a:endParaRPr/>
          </a:p>
        </p:txBody>
      </p:sp>
      <p:pic>
        <p:nvPicPr>
          <p:cNvPr descr="A close up of a sign&#10;&#10;Description automatically generated" id="206" name="Google Shape;20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780000">
            <a:off x="1245079" y="2179537"/>
            <a:ext cx="3447689" cy="272896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"/>
          <p:cNvSpPr txBox="1"/>
          <p:nvPr>
            <p:ph idx="1" type="body"/>
          </p:nvPr>
        </p:nvSpPr>
        <p:spPr>
          <a:xfrm>
            <a:off x="5405352" y="2015732"/>
            <a:ext cx="5649502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/>
          </a:bodyPr>
          <a:lstStyle/>
          <a:p>
            <a:pPr indent="-213359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200"/>
              <a:t>Email dicksga@richmond.k12.ga.us</a:t>
            </a:r>
            <a:endParaRPr/>
          </a:p>
          <a:p>
            <a:pPr indent="-213359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3200"/>
              <a:t>Remind Text 81010 @</a:t>
            </a:r>
            <a:r>
              <a:rPr lang="en-US" sz="3200"/>
              <a:t>gdc88k</a:t>
            </a:r>
            <a:endParaRPr sz="3200"/>
          </a:p>
          <a:p>
            <a:pPr indent="-213359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3200"/>
              <a:t>https://www.rcboe.org/Domain/2829</a:t>
            </a:r>
            <a:endParaRPr/>
          </a:p>
          <a:p>
            <a:pPr indent="-213359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3200"/>
              <a:t>School Number 706-737-7288</a:t>
            </a:r>
            <a:endParaRPr/>
          </a:p>
          <a:p>
            <a:pPr indent="-111125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advTm="6878" spd="slow" p14:dur="3900">
        <p14:glitter dir="l" pattern="hexagon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ibre Baskerville"/>
              <a:buNone/>
            </a:pPr>
            <a:r>
              <a:rPr b="1" lang="en-US" sz="3300">
                <a:latin typeface="Libre Baskerville"/>
                <a:ea typeface="Libre Baskerville"/>
                <a:cs typeface="Libre Baskerville"/>
                <a:sym typeface="Libre Baskerville"/>
              </a:rPr>
              <a:t>G. DI</a:t>
            </a:r>
            <a:r>
              <a:rPr b="1" lang="en-US" sz="3222">
                <a:latin typeface="Libre Baskerville"/>
                <a:ea typeface="Libre Baskerville"/>
                <a:cs typeface="Libre Baskerville"/>
                <a:sym typeface="Libre Baskerville"/>
              </a:rPr>
              <a:t>CKS’S DAILY SC</a:t>
            </a:r>
            <a:r>
              <a:rPr b="1" lang="en-US" sz="3300">
                <a:latin typeface="Libre Baskerville"/>
                <a:ea typeface="Libre Baskerville"/>
                <a:cs typeface="Libre Baskerville"/>
                <a:sym typeface="Libre Baskerville"/>
              </a:rPr>
              <a:t>HEDULE</a:t>
            </a:r>
            <a:endParaRPr sz="3300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3" name="Google Shape;213;p3"/>
          <p:cNvSpPr txBox="1"/>
          <p:nvPr>
            <p:ph idx="1" type="body"/>
          </p:nvPr>
        </p:nvSpPr>
        <p:spPr>
          <a:xfrm rot="-960000">
            <a:off x="1365888" y="2160791"/>
            <a:ext cx="3185197" cy="3018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1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/>
          </a:p>
          <a:p>
            <a:pPr indent="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sz="36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sz="36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14" name="Google Shape;214;p3"/>
          <p:cNvSpPr txBox="1"/>
          <p:nvPr>
            <p:ph idx="2" type="body"/>
          </p:nvPr>
        </p:nvSpPr>
        <p:spPr>
          <a:xfrm>
            <a:off x="5359780" y="2059951"/>
            <a:ext cx="5138425" cy="3744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8:50</a:t>
            </a:r>
            <a:r>
              <a:rPr lang="en-US" sz="2400"/>
              <a:t>-9:20 8th grade HR  Rm 214</a:t>
            </a:r>
            <a:endParaRPr sz="2400"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9:20-9:50 8</a:t>
            </a:r>
            <a:r>
              <a:rPr baseline="30000" lang="en-US" sz="2400"/>
              <a:t>th</a:t>
            </a:r>
            <a:r>
              <a:rPr lang="en-US" sz="2400"/>
              <a:t> ELT Rm 214</a:t>
            </a:r>
            <a:endParaRPr sz="2400"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9:50-10:45 8th grade LA Baldowski</a:t>
            </a:r>
            <a:endParaRPr sz="2400"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10:45-12:10 Lunch,GA Studies Rm214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12:10-1:05 8</a:t>
            </a:r>
            <a:r>
              <a:rPr baseline="30000" lang="en-US" sz="2400"/>
              <a:t>th</a:t>
            </a:r>
            <a:r>
              <a:rPr lang="en-US" sz="2400"/>
              <a:t> grade Math King </a:t>
            </a:r>
            <a:endParaRPr sz="2400"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1:05-2:30 8</a:t>
            </a:r>
            <a:r>
              <a:rPr baseline="30000" lang="en-US" sz="2400"/>
              <a:t>th</a:t>
            </a:r>
            <a:r>
              <a:rPr lang="en-US" sz="2400"/>
              <a:t> grade LA Rm 214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2:35-4:05 Planning/PL/Conferences</a:t>
            </a:r>
            <a:endParaRPr sz="2400"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descr="List" id="215" name="Google Shape;21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900000">
            <a:off x="1095082" y="2067943"/>
            <a:ext cx="3502323" cy="3646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Baskerville"/>
              <a:buNone/>
            </a:pPr>
            <a:r>
              <a:rPr lang="en-US">
                <a:latin typeface="Libre Baskerville"/>
                <a:ea typeface="Libre Baskerville"/>
                <a:cs typeface="Libre Baskerville"/>
                <a:sym typeface="Libre Baskerville"/>
              </a:rPr>
              <a:t>CHECKOUT MY WEBSITE TO VIEW THE FOLLOWING INFORMATION</a:t>
            </a:r>
            <a:endParaRPr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1" name="Google Shape;221;p4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>
                <a:latin typeface="Libre Baskerville"/>
                <a:ea typeface="Libre Baskerville"/>
                <a:cs typeface="Libre Baskerville"/>
                <a:sym typeface="Libre Baskerville"/>
              </a:rPr>
              <a:t>Week At A Glance (WAG)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>
                <a:latin typeface="Libre Baskerville"/>
                <a:ea typeface="Libre Baskerville"/>
                <a:cs typeface="Libre Baskerville"/>
                <a:sym typeface="Libre Baskerville"/>
              </a:rPr>
              <a:t>Class Syllabus/Supply List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>
                <a:latin typeface="Libre Baskerville"/>
                <a:ea typeface="Libre Baskerville"/>
                <a:cs typeface="Libre Baskerville"/>
                <a:sym typeface="Libre Baskerville"/>
              </a:rPr>
              <a:t>Resources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>
                <a:latin typeface="Libre Baskerville"/>
                <a:ea typeface="Libre Baskerville"/>
                <a:cs typeface="Libre Baskerville"/>
                <a:sym typeface="Libre Baskerville"/>
              </a:rPr>
              <a:t>Additional Information</a:t>
            </a:r>
            <a:endParaRPr/>
          </a:p>
          <a:p>
            <a:pPr indent="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sz="3600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advTm="5484" spd="slow">
    <p:wipe dir="l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ARRIVAL AND DISMISSAL </a:t>
            </a:r>
            <a:endParaRPr/>
          </a:p>
        </p:txBody>
      </p:sp>
      <p:sp>
        <p:nvSpPr>
          <p:cNvPr id="227" name="Google Shape;227;p5"/>
          <p:cNvSpPr txBox="1"/>
          <p:nvPr>
            <p:ph idx="1" type="body"/>
          </p:nvPr>
        </p:nvSpPr>
        <p:spPr>
          <a:xfrm>
            <a:off x="1447331" y="2020170"/>
            <a:ext cx="4803127" cy="3690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i="1" lang="en-US">
                <a:latin typeface="FrankRuehl"/>
                <a:ea typeface="FrankRuehl"/>
                <a:cs typeface="FrankRuehl"/>
                <a:sym typeface="FrankRuehl"/>
              </a:rPr>
              <a:t>Morning Arrival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Drop off your child on Dragons Way behind the school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Morning Drop off time for car riders 8:50 A.M.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Early drop off students are unsupervised. Please remain with your child until 8:50 A.M. when teachers report for duty.  </a:t>
            </a:r>
            <a:endParaRPr/>
          </a:p>
        </p:txBody>
      </p:sp>
      <p:sp>
        <p:nvSpPr>
          <p:cNvPr id="228" name="Google Shape;228;p5"/>
          <p:cNvSpPr txBox="1"/>
          <p:nvPr>
            <p:ph idx="2" type="body"/>
          </p:nvPr>
        </p:nvSpPr>
        <p:spPr>
          <a:xfrm>
            <a:off x="6097820" y="2017343"/>
            <a:ext cx="544432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i="1" lang="en-US">
                <a:latin typeface="FrankRuehl"/>
                <a:ea typeface="FrankRuehl"/>
                <a:cs typeface="FrankRuehl"/>
                <a:sym typeface="FrankRuehl"/>
              </a:rPr>
              <a:t>Afternoon  Dismissal 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Bus riders will report to bus loading zone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Walkers are dismissed from the bus loading zone where the crossing guard is located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Car Riders pick up time 4:00-4:05 p.m.</a:t>
            </a:r>
            <a:endParaRPr/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6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RCSS LEARNING PLATFORM AND CANVAS </a:t>
            </a:r>
            <a:endParaRPr/>
          </a:p>
        </p:txBody>
      </p:sp>
      <p:pic>
        <p:nvPicPr>
          <p:cNvPr descr="A screenshot of a cell phone&#10;&#10;Description automatically generated" id="234" name="Google Shape;234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7636" y="2203553"/>
            <a:ext cx="1861969" cy="18835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device&#10;&#10;Description automatically generated" id="235" name="Google Shape;23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84194" y="2172576"/>
            <a:ext cx="1768981" cy="1890394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6"/>
          <p:cNvSpPr txBox="1"/>
          <p:nvPr/>
        </p:nvSpPr>
        <p:spPr>
          <a:xfrm>
            <a:off x="3796144" y="4562990"/>
            <a:ext cx="337101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link to watch Tutorial Video 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https://www.rcboe.org/Domain/16265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7" name="Google Shape;237;p6"/>
          <p:cNvSpPr txBox="1"/>
          <p:nvPr/>
        </p:nvSpPr>
        <p:spPr>
          <a:xfrm>
            <a:off x="693693" y="4535696"/>
            <a:ext cx="320327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Your child will login through Launch Pad to access RCBOE Canvas.</a:t>
            </a:r>
            <a:endParaRPr/>
          </a:p>
        </p:txBody>
      </p:sp>
      <p:sp>
        <p:nvSpPr>
          <p:cNvPr id="238" name="Google Shape;238;p6"/>
          <p:cNvSpPr txBox="1"/>
          <p:nvPr/>
        </p:nvSpPr>
        <p:spPr>
          <a:xfrm>
            <a:off x="7062047" y="1975532"/>
            <a:ext cx="4696691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New to the Richmond County</a:t>
            </a: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Go to rcboe.org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Student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Launch Pad</a:t>
            </a:r>
            <a:endParaRPr/>
          </a:p>
        </p:txBody>
      </p:sp>
      <p:sp>
        <p:nvSpPr>
          <p:cNvPr id="239" name="Google Shape;239;p6"/>
          <p:cNvSpPr txBox="1"/>
          <p:nvPr/>
        </p:nvSpPr>
        <p:spPr>
          <a:xfrm>
            <a:off x="7215645" y="3824326"/>
            <a:ext cx="4543093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Watch logging into Canvas as a student.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https://rcboe.instructuremedia.com/embed/048204ea-777e-4c04-9fc0-357111372c96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0" name="Google Shape;240;p6"/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add text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2020-08-03T17:10:01Z</dcterms:created>
  <dc:creator>Arnold, Latasha</dc:creator>
</cp:coreProperties>
</file>